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Average"/>
      <p:regular r:id="rId25"/>
    </p:embeddedFont>
    <p:embeddedFont>
      <p:font typeface="Oswald"/>
      <p:regular r:id="rId26"/>
      <p:bold r:id="rId27"/>
    </p:embeddedFont>
    <p:embeddedFont>
      <p:font typeface="Merriweather"/>
      <p:regular r:id="rId28"/>
      <p:bold r:id="rId29"/>
      <p:italic r:id="rId30"/>
      <p:boldItalic r:id="rId31"/>
    </p:embeddedFont>
    <p:embeddedFont>
      <p:font typeface="Source Sans Pr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C54F46E-C12C-4718-8F5D-46303E43F07E}">
  <a:tblStyle styleId="{EC54F46E-C12C-4718-8F5D-46303E43F0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swald-regular.fntdata"/><Relationship Id="rId25" Type="http://schemas.openxmlformats.org/officeDocument/2006/relationships/font" Target="fonts/Average-regular.fntdata"/><Relationship Id="rId28" Type="http://schemas.openxmlformats.org/officeDocument/2006/relationships/font" Target="fonts/Merriweather-regular.fnt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erriweather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erriweather-boldItalic.fntdata"/><Relationship Id="rId30" Type="http://schemas.openxmlformats.org/officeDocument/2006/relationships/font" Target="fonts/Merriweather-italic.fntdata"/><Relationship Id="rId11" Type="http://schemas.openxmlformats.org/officeDocument/2006/relationships/slide" Target="slides/slide6.xml"/><Relationship Id="rId33" Type="http://schemas.openxmlformats.org/officeDocument/2006/relationships/font" Target="fonts/SourceSansPro-bold.fntdata"/><Relationship Id="rId10" Type="http://schemas.openxmlformats.org/officeDocument/2006/relationships/slide" Target="slides/slide5.xml"/><Relationship Id="rId32" Type="http://schemas.openxmlformats.org/officeDocument/2006/relationships/font" Target="fonts/SourceSansPro-regular.fntdata"/><Relationship Id="rId13" Type="http://schemas.openxmlformats.org/officeDocument/2006/relationships/slide" Target="slides/slide8.xml"/><Relationship Id="rId35" Type="http://schemas.openxmlformats.org/officeDocument/2006/relationships/font" Target="fonts/SourceSansPro-boldItalic.fntdata"/><Relationship Id="rId12" Type="http://schemas.openxmlformats.org/officeDocument/2006/relationships/slide" Target="slides/slide7.xml"/><Relationship Id="rId34" Type="http://schemas.openxmlformats.org/officeDocument/2006/relationships/font" Target="fonts/SourceSansPr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d54fb7ae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5d54fb7ae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cf6d5a6f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cf6d5a6f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cf6d5a6f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cf6d5a6f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cf6d5a6f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cf6d5a6f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d54fb7ae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d54fb7ae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cf6d5a6f7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cf6d5a6f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PERGUNTAS “BRASILEIRAS”: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Há outro leitor de tela que você mais utiliza para computador / notebook?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você aprendeu a utilizar seu leitor de tela?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Você acha que vale a pena pagar por um leitor de tela?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existem dois ou mais links seguidos, o seu leitor de tela lê todos na mesma linha ou cada link em uma linha separada?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Você utiliza algum teclado virtual braille no seu celular / tablet?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 qual frequência você utiliza o recurso de digitação por voz no seu celular / tablet?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Você prefere navegar em uma página da Internet pelo computador / notebook ou pelo celular / tablet?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Você já ouviu falar da LBI (Lei Brasileira de Inclusão, nº 13.146/2015)?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Qual é o site mais acessível que você utiliza?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Qual é o site menos acessível que você utiliza?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d54fb7ae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d54fb7ae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52b7aeb8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52b7aeb8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cf6d5a6f7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cf6d5a6f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cf6d5a6f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cf6d5a6f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marR="114300" rtl="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Esse slide foi interessante em Floripa, porque aqui falamos sobre a importância da semântica.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52b7aeb8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52b7aeb8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52b7aeb8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52b7aeb8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52b7aeb8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52b7aeb8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cf6d5a6f7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4cf6d5a6f7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71250" y="606350"/>
            <a:ext cx="7801500" cy="169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Font typeface="Merriweather"/>
              <a:buNone/>
              <a:defRPr sz="48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71250" y="4036421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Source Sans Pro"/>
              <a:buNone/>
              <a:defRPr sz="21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4450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311700" y="4450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●"/>
              <a:defRPr sz="1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○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■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●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○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■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●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○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Source Sans Pro"/>
              <a:buChar char="■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●"/>
              <a:defRPr sz="1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○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■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●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○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■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●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ource Sans Pro"/>
              <a:buChar char="○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Source Sans Pro"/>
              <a:buChar char="■"/>
              <a:defRPr sz="1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" name="Google Shape;36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late">
    <p:bg>
      <p:bgPr>
        <a:solidFill>
          <a:srgbClr val="00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83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ource Sans Pro"/>
              <a:buChar char="●"/>
              <a:defRPr sz="18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○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■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●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○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■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●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Char char="○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Source Sans Pro"/>
              <a:buChar char="■"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6.png"/><Relationship Id="rId5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14.gif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9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671250" y="530150"/>
            <a:ext cx="7801500" cy="169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FFFFF"/>
                </a:solidFill>
              </a:rPr>
              <a:t>Pesquisa brasileira sobre </a:t>
            </a:r>
            <a:r>
              <a:rPr lang="pt-BR">
                <a:solidFill>
                  <a:srgbClr val="B8DD00"/>
                </a:solidFill>
              </a:rPr>
              <a:t>uso de leitores de tela</a:t>
            </a:r>
            <a:endParaRPr>
              <a:solidFill>
                <a:srgbClr val="B8DD00"/>
              </a:solidFill>
            </a:endParaRPr>
          </a:p>
        </p:txBody>
      </p:sp>
      <p:pic>
        <p:nvPicPr>
          <p:cNvPr descr="Logomarca da pesquisa. A logomarca contém 5 ícones. No meio, há a logomarca padrão de acessibilidade. Na esquerda, há um celular e um desktop. Na direita, há uma pessoa andando de bengala e um olho com baixa visão.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1774" y="2466342"/>
            <a:ext cx="5740465" cy="122911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-75" y="4036425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chemeClr val="lt2"/>
                </a:solidFill>
              </a:rPr>
              <a:t>20.07</a:t>
            </a:r>
            <a:r>
              <a:rPr lang="pt-BR" sz="3000">
                <a:solidFill>
                  <a:schemeClr val="lt2"/>
                </a:solidFill>
              </a:rPr>
              <a:t>.</a:t>
            </a:r>
            <a:r>
              <a:rPr lang="pt-BR" sz="3000">
                <a:solidFill>
                  <a:schemeClr val="lt2"/>
                </a:solidFill>
              </a:rPr>
              <a:t>20</a:t>
            </a:r>
            <a:r>
              <a:rPr lang="pt-BR" sz="3000">
                <a:solidFill>
                  <a:schemeClr val="lt2"/>
                </a:solidFill>
              </a:rPr>
              <a:t>19</a:t>
            </a:r>
            <a:r>
              <a:rPr lang="pt-BR" sz="3000">
                <a:solidFill>
                  <a:schemeClr val="dk1"/>
                </a:solidFill>
              </a:rPr>
              <a:t>  </a:t>
            </a:r>
            <a:r>
              <a:rPr lang="pt-BR" sz="3000">
                <a:solidFill>
                  <a:srgbClr val="FF00FF"/>
                </a:solidFill>
              </a:rPr>
              <a:t>/</a:t>
            </a:r>
            <a:r>
              <a:rPr lang="pt-BR" sz="3000">
                <a:solidFill>
                  <a:schemeClr val="dk1"/>
                </a:solidFill>
              </a:rPr>
              <a:t>  </a:t>
            </a:r>
            <a:r>
              <a:rPr lang="pt-BR" sz="3000">
                <a:solidFill>
                  <a:schemeClr val="lt2"/>
                </a:solidFill>
              </a:rPr>
              <a:t>TDC São Paulo</a:t>
            </a:r>
            <a:endParaRPr sz="30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106250" y="1241803"/>
            <a:ext cx="32019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MARINA YONASHIRO</a:t>
            </a:r>
            <a:endParaRPr b="1" sz="24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Foto da Marina do LinkedIn."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6624" y="1928325"/>
            <a:ext cx="1398275" cy="1398275"/>
          </a:xfrm>
          <a:prstGeom prst="rect">
            <a:avLst/>
          </a:prstGeom>
          <a:noFill/>
          <a:ln cap="flat" cmpd="sng" w="19050">
            <a:solidFill>
              <a:srgbClr val="0CF3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Logomarca da everis."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5601" y="1561000"/>
            <a:ext cx="3201900" cy="213292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6242169" y="3419473"/>
            <a:ext cx="32019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CRISTINA STOLL</a:t>
            </a:r>
            <a:endParaRPr b="1" sz="24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Foto profissional da Cristina." id="65" name="Google Shape;65;p14"/>
          <p:cNvPicPr preferRelativeResize="0"/>
          <p:nvPr/>
        </p:nvPicPr>
        <p:blipFill rotWithShape="1">
          <a:blip r:embed="rId5">
            <a:alphaModFix/>
          </a:blip>
          <a:srcRect b="39827" l="9139" r="10687" t="6719"/>
          <a:stretch/>
        </p:blipFill>
        <p:spPr>
          <a:xfrm>
            <a:off x="6369300" y="1928323"/>
            <a:ext cx="1398275" cy="1398278"/>
          </a:xfrm>
          <a:prstGeom prst="rect">
            <a:avLst/>
          </a:prstGeom>
          <a:noFill/>
          <a:ln cap="flat" cmpd="sng" w="19050">
            <a:solidFill>
              <a:srgbClr val="0CF3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648075" y="723200"/>
            <a:ext cx="807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Sempre ficamos na dúvida ao testar...</a:t>
            </a:r>
            <a:endParaRPr sz="3000">
              <a:solidFill>
                <a:srgbClr val="B8DD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descr="Imagem GIF da Chloe, uma menina americana que faz uma carinha confusa. Vem do meme &quot;Side Eyeing Chloe&quot;." id="71" name="Google Shape;71;p15"/>
          <p:cNvPicPr preferRelativeResize="0"/>
          <p:nvPr/>
        </p:nvPicPr>
        <p:blipFill rotWithShape="1">
          <a:blip r:embed="rId3">
            <a:alphaModFix/>
          </a:blip>
          <a:srcRect b="0" l="11715" r="0" t="0"/>
          <a:stretch/>
        </p:blipFill>
        <p:spPr>
          <a:xfrm>
            <a:off x="747108" y="1993544"/>
            <a:ext cx="3005825" cy="2315225"/>
          </a:xfrm>
          <a:prstGeom prst="rect">
            <a:avLst/>
          </a:prstGeom>
          <a:noFill/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" name="Google Shape;72;p15"/>
          <p:cNvSpPr txBox="1"/>
          <p:nvPr/>
        </p:nvSpPr>
        <p:spPr>
          <a:xfrm>
            <a:off x="4240975" y="1840175"/>
            <a:ext cx="4603800" cy="26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Qual </a:t>
            </a:r>
            <a:r>
              <a:rPr b="1"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leitor de tela desktop</a:t>
            </a: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?</a:t>
            </a:r>
            <a:endParaRPr sz="2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Qual </a:t>
            </a:r>
            <a:r>
              <a:rPr b="1"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leitor de tela mobile</a:t>
            </a: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?</a:t>
            </a:r>
            <a:endParaRPr sz="2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Qual </a:t>
            </a:r>
            <a:r>
              <a:rPr b="1"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navegador web</a:t>
            </a: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?</a:t>
            </a:r>
            <a:endParaRPr sz="2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Quais </a:t>
            </a:r>
            <a:r>
              <a:rPr b="1"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métodos de navegação</a:t>
            </a:r>
            <a:r>
              <a:rPr lang="pt-BR" sz="2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?</a:t>
            </a:r>
            <a:endParaRPr sz="2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0" y="422150"/>
            <a:ext cx="9144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CF3FF"/>
                </a:solidFill>
              </a:rPr>
              <a:t>Por exemplo,</a:t>
            </a:r>
            <a:r>
              <a:rPr i="1" lang="pt-BR" sz="2800">
                <a:solidFill>
                  <a:srgbClr val="0CF3FF"/>
                </a:solidFill>
              </a:rPr>
              <a:t> algumas </a:t>
            </a:r>
            <a:r>
              <a:rPr lang="pt-BR" sz="2800">
                <a:solidFill>
                  <a:srgbClr val="0CF3FF"/>
                </a:solidFill>
              </a:rPr>
              <a:t>das possibilidades são...</a:t>
            </a:r>
            <a:endParaRPr sz="2800">
              <a:solidFill>
                <a:srgbClr val="0CF3FF"/>
              </a:solidFill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464100" y="1389600"/>
            <a:ext cx="41748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pt-BR" sz="2000"/>
              <a:t>NVDA com Google Chrome</a:t>
            </a:r>
            <a:endParaRPr sz="2000">
              <a:solidFill>
                <a:srgbClr val="FF9900"/>
              </a:solidFill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pt-BR" sz="2000">
                <a:solidFill>
                  <a:schemeClr val="dk1"/>
                </a:solidFill>
              </a:rPr>
              <a:t>NVDA com Mozilla Firefox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pt-BR" sz="2000">
                <a:solidFill>
                  <a:schemeClr val="dk1"/>
                </a:solidFill>
              </a:rPr>
              <a:t>NVDA com Microsoft Edge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pt-BR" sz="2000">
                <a:solidFill>
                  <a:schemeClr val="dk1"/>
                </a:solidFill>
              </a:rPr>
              <a:t>NVDA com Internet Explorer</a:t>
            </a:r>
            <a:endParaRPr b="1" sz="2000">
              <a:solidFill>
                <a:srgbClr val="FF9900"/>
              </a:solidFill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pt-BR" sz="2000">
                <a:solidFill>
                  <a:schemeClr val="dk1"/>
                </a:solidFill>
              </a:rPr>
              <a:t>JAWS com Google Chrome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pt-BR" sz="2000">
                <a:solidFill>
                  <a:schemeClr val="dk1"/>
                </a:solidFill>
              </a:rPr>
              <a:t>JAWS com Mozilla Firefox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pt-BR" sz="2000">
                <a:solidFill>
                  <a:schemeClr val="dk1"/>
                </a:solidFill>
              </a:rPr>
              <a:t>JAWS com Microsoft Edge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pt-BR" sz="2000">
                <a:solidFill>
                  <a:schemeClr val="dk1"/>
                </a:solidFill>
              </a:rPr>
              <a:t>JAWS com Internet Explorer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4486500" y="1389600"/>
            <a:ext cx="4556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VoiceOver com Safari</a:t>
            </a:r>
            <a:endParaRPr b="1" sz="2000">
              <a:solidFill>
                <a:srgbClr val="FF99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VoiceOver com Google Chrome</a:t>
            </a:r>
            <a:endParaRPr sz="2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VoiceOver com Mozilla Firefox</a:t>
            </a:r>
            <a:endParaRPr sz="2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Virtual Vision com Google Chrome</a:t>
            </a:r>
            <a:endParaRPr sz="2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Virtual Vision com Mozilla Firefox</a:t>
            </a:r>
            <a:endParaRPr sz="2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Virtual Vision com Microsoft Edge</a:t>
            </a:r>
            <a:endParaRPr sz="2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Virtual Vision com Internet Explorer</a:t>
            </a:r>
            <a:endParaRPr sz="2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AutoNum type="arabicPeriod" startAt="9"/>
            </a:pPr>
            <a:r>
              <a:rPr lang="pt-BR"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Orca com Opera</a:t>
            </a:r>
            <a:endParaRPr sz="2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IF da página da pesquisa WebAIM mostrando as regiões dos participantes" id="84" name="Google Shape;84;p17"/>
          <p:cNvPicPr preferRelativeResize="0"/>
          <p:nvPr/>
        </p:nvPicPr>
        <p:blipFill rotWithShape="1">
          <a:blip r:embed="rId3">
            <a:alphaModFix/>
          </a:blip>
          <a:srcRect b="0" l="0" r="1468" t="0"/>
          <a:stretch/>
        </p:blipFill>
        <p:spPr>
          <a:xfrm>
            <a:off x="0" y="360350"/>
            <a:ext cx="9144000" cy="442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777475" y="752100"/>
            <a:ext cx="4439400" cy="17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0CF3FF"/>
                </a:solidFill>
                <a:latin typeface="Merriweather"/>
                <a:ea typeface="Merriweather"/>
                <a:cs typeface="Merriweather"/>
                <a:sym typeface="Merriweather"/>
              </a:rPr>
              <a:t>Mas sabemos que…</a:t>
            </a:r>
            <a:endParaRPr sz="3000">
              <a:solidFill>
                <a:srgbClr val="0CF3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Brasil segue seu próprio ritmo.</a:t>
            </a:r>
            <a:endParaRPr sz="3000">
              <a:solidFill>
                <a:srgbClr val="B8DD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descr="Imagem GIF do menino brasileiro dançando funk com seu cachorro. O cachorro está seguindo o ritmo do menino. No fundo, há a bandeira brasileira pintura da parede." id="90" name="Google Shape;90;p18"/>
          <p:cNvPicPr preferRelativeResize="0"/>
          <p:nvPr/>
        </p:nvPicPr>
        <p:blipFill rotWithShape="1">
          <a:blip r:embed="rId3">
            <a:alphaModFix/>
          </a:blip>
          <a:srcRect b="23664" l="0" r="0" t="0"/>
          <a:stretch/>
        </p:blipFill>
        <p:spPr>
          <a:xfrm>
            <a:off x="5499250" y="828299"/>
            <a:ext cx="2640100" cy="356495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>
            <a:off x="0" y="445025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Daí nasceu </a:t>
            </a:r>
            <a:r>
              <a:rPr i="1" lang="pt-BR" sz="30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nossa </a:t>
            </a:r>
            <a:r>
              <a:rPr lang="pt-BR" sz="30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pesquisa brasileira! 😍</a:t>
            </a:r>
            <a:endParaRPr sz="3000">
              <a:solidFill>
                <a:srgbClr val="B8DD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descr="Print de tela Parte 1 da pesquisa." id="96" name="Google Shape;96;p19"/>
          <p:cNvPicPr preferRelativeResize="0"/>
          <p:nvPr/>
        </p:nvPicPr>
        <p:blipFill rotWithShape="1">
          <a:blip r:embed="rId3">
            <a:alphaModFix/>
          </a:blip>
          <a:srcRect b="17790" l="35363" r="45892" t="0"/>
          <a:stretch/>
        </p:blipFill>
        <p:spPr>
          <a:xfrm>
            <a:off x="0" y="1406860"/>
            <a:ext cx="1485648" cy="3105075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int de tela Parte 2 da pesquisa." id="97" name="Google Shape;97;p19"/>
          <p:cNvPicPr preferRelativeResize="0"/>
          <p:nvPr/>
        </p:nvPicPr>
        <p:blipFill rotWithShape="1">
          <a:blip r:embed="rId4">
            <a:alphaModFix/>
          </a:blip>
          <a:srcRect b="9812" l="35138" r="38993" t="0"/>
          <a:stretch/>
        </p:blipFill>
        <p:spPr>
          <a:xfrm>
            <a:off x="1659600" y="1406860"/>
            <a:ext cx="1912502" cy="3177724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int de tela Parte 3 da pesquisa." id="98" name="Google Shape;98;p19"/>
          <p:cNvPicPr preferRelativeResize="0"/>
          <p:nvPr/>
        </p:nvPicPr>
        <p:blipFill rotWithShape="1">
          <a:blip r:embed="rId5">
            <a:alphaModFix/>
          </a:blip>
          <a:srcRect b="-1832" l="34508" r="37030" t="0"/>
          <a:stretch/>
        </p:blipFill>
        <p:spPr>
          <a:xfrm>
            <a:off x="3746050" y="1406850"/>
            <a:ext cx="1912474" cy="3261051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int de tela Parte 4 da pesquisa." id="99" name="Google Shape;99;p19"/>
          <p:cNvPicPr preferRelativeResize="0"/>
          <p:nvPr/>
        </p:nvPicPr>
        <p:blipFill rotWithShape="1">
          <a:blip r:embed="rId6">
            <a:alphaModFix/>
          </a:blip>
          <a:srcRect b="48788" l="35112" r="38978" t="0"/>
          <a:stretch/>
        </p:blipFill>
        <p:spPr>
          <a:xfrm>
            <a:off x="5832475" y="1406862"/>
            <a:ext cx="1568774" cy="147775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int de tela Parte 5 da pesquisa." id="100" name="Google Shape;100;p19"/>
          <p:cNvPicPr preferRelativeResize="0"/>
          <p:nvPr/>
        </p:nvPicPr>
        <p:blipFill rotWithShape="1">
          <a:blip r:embed="rId7">
            <a:alphaModFix/>
          </a:blip>
          <a:srcRect b="43753" l="34826" r="39264" t="0"/>
          <a:stretch/>
        </p:blipFill>
        <p:spPr>
          <a:xfrm>
            <a:off x="5832475" y="3044861"/>
            <a:ext cx="1568774" cy="162305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Print de tela Parte 6 da pesquisa." id="101" name="Google Shape;101;p19"/>
          <p:cNvPicPr preferRelativeResize="0"/>
          <p:nvPr/>
        </p:nvPicPr>
        <p:blipFill rotWithShape="1">
          <a:blip r:embed="rId8">
            <a:alphaModFix/>
          </a:blip>
          <a:srcRect b="59724" l="35509" r="39979" t="0"/>
          <a:stretch/>
        </p:blipFill>
        <p:spPr>
          <a:xfrm>
            <a:off x="7575200" y="1406850"/>
            <a:ext cx="1568774" cy="1228438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m GIF do Will e Carlton do Um Maluco no Pedaço dançando e muito felizes." id="102" name="Google Shape;102;p19"/>
          <p:cNvPicPr preferRelativeResize="0"/>
          <p:nvPr/>
        </p:nvPicPr>
        <p:blipFill rotWithShape="1">
          <a:blip r:embed="rId9">
            <a:alphaModFix/>
          </a:blip>
          <a:srcRect b="0" l="9718" r="1035" t="0"/>
          <a:stretch/>
        </p:blipFill>
        <p:spPr>
          <a:xfrm>
            <a:off x="7560833" y="2800625"/>
            <a:ext cx="1568775" cy="1426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 </a:t>
            </a:r>
            <a:r>
              <a:rPr b="1" lang="pt-BR">
                <a:solidFill>
                  <a:srgbClr val="B8DD00"/>
                </a:solidFill>
              </a:rPr>
              <a:t>os resultados</a:t>
            </a:r>
            <a:r>
              <a:rPr lang="pt-BR"/>
              <a:t> foram curiosos...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/>
        </p:nvSpPr>
        <p:spPr>
          <a:xfrm>
            <a:off x="437611" y="137434"/>
            <a:ext cx="40959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Leitor de tela desktop</a:t>
            </a:r>
            <a:endParaRPr sz="2000"/>
          </a:p>
        </p:txBody>
      </p:sp>
      <p:graphicFrame>
        <p:nvGraphicFramePr>
          <p:cNvPr id="113" name="Google Shape;113;p21"/>
          <p:cNvGraphicFramePr/>
          <p:nvPr/>
        </p:nvGraphicFramePr>
        <p:xfrm>
          <a:off x="657811" y="7888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{EC54F46E-C12C-4718-8F5D-46303E43F07E}</a:tableStyleId>
              </a:tblPr>
              <a:tblGrid>
                <a:gridCol w="1357475"/>
                <a:gridCol w="1117425"/>
                <a:gridCol w="1147800"/>
              </a:tblGrid>
              <a:tr h="56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Respostas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Everis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WebAIM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NVDA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69,2%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31,9%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JAWS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15,7%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46,6%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VoiceOver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7,1%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11,7%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Virtual Vision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1,9%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N/A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ChromeVox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1,0%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0,4%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Dosvox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0,6%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N/A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ZoomText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0,6%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2,4%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Outro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2,2%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3,4%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Não utilizo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1,6%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N/A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descr="Retângulo em volta da primeira linha da tabela." id="114" name="Google Shape;114;p21"/>
          <p:cNvSpPr txBox="1"/>
          <p:nvPr/>
        </p:nvSpPr>
        <p:spPr>
          <a:xfrm>
            <a:off x="657811" y="1390075"/>
            <a:ext cx="2475000" cy="382500"/>
          </a:xfrm>
          <a:prstGeom prst="rect">
            <a:avLst/>
          </a:prstGeom>
          <a:noFill/>
          <a:ln cap="flat" cmpd="sng" w="76200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CF3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Logomarca do NVDA."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018" y="1415013"/>
            <a:ext cx="332625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5017691" y="137434"/>
            <a:ext cx="40140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Leitor de tela mobile</a:t>
            </a:r>
            <a:endParaRPr sz="2000"/>
          </a:p>
        </p:txBody>
      </p:sp>
      <p:graphicFrame>
        <p:nvGraphicFramePr>
          <p:cNvPr id="117" name="Google Shape;117;p21"/>
          <p:cNvGraphicFramePr/>
          <p:nvPr/>
        </p:nvGraphicFramePr>
        <p:xfrm>
          <a:off x="5017701" y="7888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{EC54F46E-C12C-4718-8F5D-46303E43F07E}</a:tableStyleId>
              </a:tblPr>
              <a:tblGrid>
                <a:gridCol w="1747775"/>
                <a:gridCol w="1048250"/>
                <a:gridCol w="1105925"/>
              </a:tblGrid>
              <a:tr h="59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Respostas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Everis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WebAIM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TalkBack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49,7%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29,5%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VoiceOver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39,1%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69,0%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Mobile Accessibility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2,2%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1,9%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Shine Plus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2,2%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N/A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Voice Assistant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1,3%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5,2%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Nuance Talks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0,6%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1,8%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Mobile Speaks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0,3%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1,5%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Não utilizo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4,5%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N/A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descr="Retângulo em volta das primeiras duas linhas da tabela." id="118" name="Google Shape;118;p21"/>
          <p:cNvSpPr txBox="1"/>
          <p:nvPr/>
        </p:nvSpPr>
        <p:spPr>
          <a:xfrm>
            <a:off x="5017692" y="1390075"/>
            <a:ext cx="2796000" cy="765900"/>
          </a:xfrm>
          <a:prstGeom prst="rect">
            <a:avLst/>
          </a:prstGeom>
          <a:noFill/>
          <a:ln cap="flat" cmpd="sng" w="76200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Logomarca do TalkBack."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8817" y="1390075"/>
            <a:ext cx="382500" cy="38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marca do VoiceOver." id="120" name="Google Shape;12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63753" y="1837250"/>
            <a:ext cx="332625" cy="332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/>
        </p:nvSpPr>
        <p:spPr>
          <a:xfrm>
            <a:off x="0" y="162742"/>
            <a:ext cx="91440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Dados cruzados:</a:t>
            </a:r>
            <a:r>
              <a:rPr b="1" lang="pt-BR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pt-BR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leitor de tela desktop e navegador web</a:t>
            </a:r>
            <a:endParaRPr sz="2400"/>
          </a:p>
        </p:txBody>
      </p:sp>
      <p:graphicFrame>
        <p:nvGraphicFramePr>
          <p:cNvPr id="126" name="Google Shape;126;p22"/>
          <p:cNvGraphicFramePr/>
          <p:nvPr/>
        </p:nvGraphicFramePr>
        <p:xfrm>
          <a:off x="2393275" y="8140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{EC54F46E-C12C-4718-8F5D-46303E43F07E}</a:tableStyleId>
              </a:tblPr>
              <a:tblGrid>
                <a:gridCol w="2355800"/>
                <a:gridCol w="1043200"/>
                <a:gridCol w="1110850"/>
              </a:tblGrid>
              <a:tr h="657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Respostas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Everis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WebAIM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NVDA com Chrome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34,3%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5,9%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NVDA com Firefox 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27,8%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23,6%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JAWS com IE 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6,2%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24,7%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NVDA com IE 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5,9%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2,3%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JAWS com Chrome 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5,2%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6,5%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JAWS com Firefox 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4,2%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15,1%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VoiceOver com Safari 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3,6%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10,0%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VoiceOver com Chrome 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3,3%</a:t>
                      </a:r>
                      <a:endParaRPr b="1"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1,4%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descr="Retângulo em volta das primeiras das linhas da tabela." id="127" name="Google Shape;127;p22"/>
          <p:cNvSpPr txBox="1"/>
          <p:nvPr/>
        </p:nvSpPr>
        <p:spPr>
          <a:xfrm>
            <a:off x="2393275" y="1471130"/>
            <a:ext cx="3399000" cy="849900"/>
          </a:xfrm>
          <a:prstGeom prst="rect">
            <a:avLst/>
          </a:prstGeom>
          <a:noFill/>
          <a:ln cap="flat" cmpd="sng" w="76200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28" name="Google Shape;128;p22"/>
          <p:cNvGrpSpPr/>
          <p:nvPr/>
        </p:nvGrpSpPr>
        <p:grpSpPr>
          <a:xfrm>
            <a:off x="1230201" y="1431355"/>
            <a:ext cx="971021" cy="405748"/>
            <a:chOff x="1230201" y="1431355"/>
            <a:chExt cx="971021" cy="405748"/>
          </a:xfrm>
        </p:grpSpPr>
        <p:pic>
          <p:nvPicPr>
            <p:cNvPr descr="Logomarca do NVDA." id="129" name="Google Shape;129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30201" y="1504468"/>
              <a:ext cx="332625" cy="33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22"/>
            <p:cNvSpPr txBox="1"/>
            <p:nvPr/>
          </p:nvSpPr>
          <p:spPr>
            <a:xfrm>
              <a:off x="1572350" y="1431355"/>
              <a:ext cx="385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+</a:t>
              </a:r>
              <a:endParaRPr b="1" sz="18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131" name="Google Shape;131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68596" y="1504476"/>
              <a:ext cx="332626" cy="3326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" name="Google Shape;132;p22"/>
          <p:cNvGrpSpPr/>
          <p:nvPr/>
        </p:nvGrpSpPr>
        <p:grpSpPr>
          <a:xfrm>
            <a:off x="1230201" y="1875605"/>
            <a:ext cx="975788" cy="405673"/>
            <a:chOff x="1230201" y="1875605"/>
            <a:chExt cx="975788" cy="405673"/>
          </a:xfrm>
        </p:grpSpPr>
        <p:pic>
          <p:nvPicPr>
            <p:cNvPr descr="Logomarca do NVDA." id="133" name="Google Shape;133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30201" y="1937843"/>
              <a:ext cx="332625" cy="33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22"/>
            <p:cNvSpPr txBox="1"/>
            <p:nvPr/>
          </p:nvSpPr>
          <p:spPr>
            <a:xfrm>
              <a:off x="1581875" y="1875605"/>
              <a:ext cx="385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80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+</a:t>
              </a:r>
              <a:endParaRPr b="1" sz="18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135" name="Google Shape;135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73363" y="1937857"/>
              <a:ext cx="332626" cy="34342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6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/>
        </p:nvSpPr>
        <p:spPr>
          <a:xfrm>
            <a:off x="0" y="287163"/>
            <a:ext cx="91440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Método de navegação para encontrar informações</a:t>
            </a:r>
            <a:endParaRPr b="1" sz="2400"/>
          </a:p>
        </p:txBody>
      </p:sp>
      <p:graphicFrame>
        <p:nvGraphicFramePr>
          <p:cNvPr id="141" name="Google Shape;141;p23"/>
          <p:cNvGraphicFramePr/>
          <p:nvPr/>
        </p:nvGraphicFramePr>
        <p:xfrm>
          <a:off x="2415616" y="12719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{EC54F46E-C12C-4718-8F5D-46303E43F07E}</a:tableStyleId>
              </a:tblPr>
              <a:tblGrid>
                <a:gridCol w="2754075"/>
                <a:gridCol w="1095775"/>
                <a:gridCol w="1131900"/>
              </a:tblGrid>
              <a:tr h="7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Respostas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Everis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WebAIM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</a:tr>
              <a:tr h="49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Navegar pelos cabeçalhos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34,6%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67,5%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Navegar item por item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27,6%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7,3%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Navegar pelos links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26,6%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6,8%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Utilizar a pesquisa da página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10,9%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14,4%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Navegar pelas marcas/regiões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0,3%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3,9%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descr="Retângulo em volta das primeiras 3 linhas da tabela." id="142" name="Google Shape;142;p23"/>
          <p:cNvSpPr txBox="1"/>
          <p:nvPr/>
        </p:nvSpPr>
        <p:spPr>
          <a:xfrm>
            <a:off x="2415625" y="2034525"/>
            <a:ext cx="3849900" cy="1477800"/>
          </a:xfrm>
          <a:prstGeom prst="rect">
            <a:avLst/>
          </a:prstGeom>
          <a:noFill/>
          <a:ln cap="flat" cmpd="sng" w="76200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43" name="Google Shape;143;p23"/>
          <p:cNvGrpSpPr/>
          <p:nvPr/>
        </p:nvGrpSpPr>
        <p:grpSpPr>
          <a:xfrm>
            <a:off x="1866900" y="2077050"/>
            <a:ext cx="334550" cy="421800"/>
            <a:chOff x="1866900" y="2077050"/>
            <a:chExt cx="334550" cy="421800"/>
          </a:xfrm>
        </p:grpSpPr>
        <p:sp>
          <p:nvSpPr>
            <p:cNvPr id="144" name="Google Shape;144;p23"/>
            <p:cNvSpPr/>
            <p:nvPr/>
          </p:nvSpPr>
          <p:spPr>
            <a:xfrm>
              <a:off x="1866900" y="2124675"/>
              <a:ext cx="334500" cy="334500"/>
            </a:xfrm>
            <a:prstGeom prst="roundRect">
              <a:avLst>
                <a:gd fmla="val 16667" name="adj"/>
              </a:avLst>
            </a:prstGeom>
            <a:solidFill>
              <a:srgbClr val="3C4043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3"/>
            <p:cNvSpPr txBox="1"/>
            <p:nvPr/>
          </p:nvSpPr>
          <p:spPr>
            <a:xfrm>
              <a:off x="1866950" y="2077050"/>
              <a:ext cx="334500" cy="42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H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6" name="Google Shape;146;p23"/>
          <p:cNvGrpSpPr/>
          <p:nvPr/>
        </p:nvGrpSpPr>
        <p:grpSpPr>
          <a:xfrm>
            <a:off x="1438175" y="3078175"/>
            <a:ext cx="763325" cy="421800"/>
            <a:chOff x="1438175" y="3078175"/>
            <a:chExt cx="763325" cy="421800"/>
          </a:xfrm>
        </p:grpSpPr>
        <p:sp>
          <p:nvSpPr>
            <p:cNvPr id="147" name="Google Shape;147;p23"/>
            <p:cNvSpPr/>
            <p:nvPr/>
          </p:nvSpPr>
          <p:spPr>
            <a:xfrm>
              <a:off x="1438175" y="3125800"/>
              <a:ext cx="763200" cy="334500"/>
            </a:xfrm>
            <a:prstGeom prst="roundRect">
              <a:avLst>
                <a:gd fmla="val 16667" name="adj"/>
              </a:avLst>
            </a:prstGeom>
            <a:solidFill>
              <a:srgbClr val="3C4043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3"/>
            <p:cNvSpPr txBox="1"/>
            <p:nvPr/>
          </p:nvSpPr>
          <p:spPr>
            <a:xfrm>
              <a:off x="1438300" y="3078175"/>
              <a:ext cx="763200" cy="42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TAB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" name="Google Shape;149;p23"/>
          <p:cNvGrpSpPr/>
          <p:nvPr/>
        </p:nvGrpSpPr>
        <p:grpSpPr>
          <a:xfrm>
            <a:off x="1438300" y="2567288"/>
            <a:ext cx="763175" cy="436088"/>
            <a:chOff x="1438300" y="2567288"/>
            <a:chExt cx="763175" cy="436088"/>
          </a:xfrm>
        </p:grpSpPr>
        <p:sp>
          <p:nvSpPr>
            <p:cNvPr id="150" name="Google Shape;150;p23"/>
            <p:cNvSpPr/>
            <p:nvPr/>
          </p:nvSpPr>
          <p:spPr>
            <a:xfrm>
              <a:off x="1866925" y="2619675"/>
              <a:ext cx="334500" cy="334500"/>
            </a:xfrm>
            <a:prstGeom prst="roundRect">
              <a:avLst>
                <a:gd fmla="val 16667" name="adj"/>
              </a:avLst>
            </a:prstGeom>
            <a:solidFill>
              <a:srgbClr val="3C4043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3"/>
            <p:cNvSpPr txBox="1"/>
            <p:nvPr/>
          </p:nvSpPr>
          <p:spPr>
            <a:xfrm>
              <a:off x="1866975" y="2567288"/>
              <a:ext cx="334500" cy="42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↓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2" name="Google Shape;152;p23"/>
            <p:cNvSpPr/>
            <p:nvPr/>
          </p:nvSpPr>
          <p:spPr>
            <a:xfrm rot="10800000">
              <a:off x="1438350" y="2616488"/>
              <a:ext cx="334500" cy="334500"/>
            </a:xfrm>
            <a:prstGeom prst="roundRect">
              <a:avLst>
                <a:gd fmla="val 16667" name="adj"/>
              </a:avLst>
            </a:prstGeom>
            <a:solidFill>
              <a:srgbClr val="3C4043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3"/>
            <p:cNvSpPr txBox="1"/>
            <p:nvPr/>
          </p:nvSpPr>
          <p:spPr>
            <a:xfrm rot="10800000">
              <a:off x="1438300" y="2581575"/>
              <a:ext cx="334500" cy="42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↓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/>
        </p:nvSpPr>
        <p:spPr>
          <a:xfrm>
            <a:off x="-50" y="301125"/>
            <a:ext cx="91440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Uso os links “ir para conteúdo” ou “ir para o menu”</a:t>
            </a:r>
            <a:endParaRPr b="1" sz="2400"/>
          </a:p>
        </p:txBody>
      </p:sp>
      <p:pic>
        <p:nvPicPr>
          <p:cNvPr descr="GIF da página principal dos resultados de uma pesquisa sobre WCAG mostrando os links para pular conteúdo principal, ajude sobre acessibilidade e feedback de acessibilidade." id="159" name="Google Shape;159;p24"/>
          <p:cNvPicPr preferRelativeResize="0"/>
          <p:nvPr/>
        </p:nvPicPr>
        <p:blipFill rotWithShape="1">
          <a:blip r:embed="rId3">
            <a:alphaModFix/>
          </a:blip>
          <a:srcRect b="0" l="0" r="59760" t="0"/>
          <a:stretch/>
        </p:blipFill>
        <p:spPr>
          <a:xfrm>
            <a:off x="6191775" y="1158840"/>
            <a:ext cx="2952226" cy="34963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p24"/>
          <p:cNvGraphicFramePr/>
          <p:nvPr/>
        </p:nvGraphicFramePr>
        <p:xfrm>
          <a:off x="1905330" y="11543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{EC54F46E-C12C-4718-8F5D-46303E43F07E}</a:tableStyleId>
              </a:tblPr>
              <a:tblGrid>
                <a:gridCol w="1649675"/>
                <a:gridCol w="1092650"/>
                <a:gridCol w="1158050"/>
              </a:tblGrid>
              <a:tr h="635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Respostas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Everis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WebAIM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Sempre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23,7%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15</a:t>
                      </a: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,8%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Frequentemente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24,4%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16,4%</a:t>
                      </a:r>
                      <a:endParaRPr/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Às vezes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24,7%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27,8%</a:t>
                      </a:r>
                      <a:endParaRPr/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Raramente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16,0%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21,6%</a:t>
                      </a:r>
                      <a:endParaRPr/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Nunca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8,0%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18,4%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descr="Retângulo em volta das primeiras duas linhas da tabela." id="161" name="Google Shape;161;p24"/>
          <p:cNvSpPr txBox="1"/>
          <p:nvPr/>
        </p:nvSpPr>
        <p:spPr>
          <a:xfrm>
            <a:off x="1905325" y="1790313"/>
            <a:ext cx="2742300" cy="809400"/>
          </a:xfrm>
          <a:prstGeom prst="rect">
            <a:avLst/>
          </a:prstGeom>
          <a:noFill/>
          <a:ln cap="flat" cmpd="sng" w="76200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387700" y="1852563"/>
            <a:ext cx="15177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0CF3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48,1%</a:t>
            </a:r>
            <a:endParaRPr b="1" sz="3000">
              <a:solidFill>
                <a:srgbClr val="0CF3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idx="4294967295" type="body"/>
          </p:nvPr>
        </p:nvSpPr>
        <p:spPr>
          <a:xfrm>
            <a:off x="1846050" y="930975"/>
            <a:ext cx="6829200" cy="39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Imagens CAPTCHA </a:t>
            </a:r>
            <a:endParaRPr sz="1700">
              <a:solidFill>
                <a:srgbClr val="FFFFFF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Navegação que não é acessível por teclado</a:t>
            </a:r>
            <a:endParaRPr sz="1700">
              <a:solidFill>
                <a:srgbClr val="FFFFFF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Campo de busca inacessível ou inexistente</a:t>
            </a:r>
            <a:endParaRPr sz="1700">
              <a:solidFill>
                <a:srgbClr val="FFFFFF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Imagens sem descrição ou com descrições inadequadas</a:t>
            </a:r>
            <a:endParaRPr b="1" sz="1700">
              <a:solidFill>
                <a:srgbClr val="FF9900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Telas ou partes de telas que mudam inesperadamente</a:t>
            </a:r>
            <a:endParaRPr sz="1700">
              <a:solidFill>
                <a:srgbClr val="FFFFFF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Presença de conteúdo Flash inacessível</a:t>
            </a:r>
            <a:endParaRPr sz="1700">
              <a:solidFill>
                <a:srgbClr val="FFFFFF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Excesso de links ou itens de navegação</a:t>
            </a:r>
            <a:endParaRPr sz="1700">
              <a:solidFill>
                <a:srgbClr val="FFFFFF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Cabeçalhos ausentes ou fora da ordem lógica</a:t>
            </a:r>
            <a:endParaRPr b="1" sz="1700">
              <a:solidFill>
                <a:srgbClr val="FF9900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Formulários complexos</a:t>
            </a:r>
            <a:endParaRPr sz="1700">
              <a:solidFill>
                <a:srgbClr val="FFFFFF"/>
              </a:solidFill>
            </a:endParaRPr>
          </a:p>
          <a:p>
            <a:pPr indent="-336550" lvl="0" marL="457200" rtl="0" algn="l">
              <a:lnSpc>
                <a:spcPct val="113000"/>
              </a:lnSpc>
              <a:spcBef>
                <a:spcPts val="700"/>
              </a:spcBef>
              <a:spcAft>
                <a:spcPts val="700"/>
              </a:spcAft>
              <a:buClr>
                <a:srgbClr val="FFFFFF"/>
              </a:buClr>
              <a:buSzPts val="1700"/>
              <a:buAutoNum type="arabicPeriod"/>
            </a:pPr>
            <a:r>
              <a:rPr lang="pt-BR" sz="1700">
                <a:solidFill>
                  <a:srgbClr val="FFFFFF"/>
                </a:solidFill>
              </a:rPr>
              <a:t>Links ou botões que não fazem sentido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76200" y="287179"/>
            <a:ext cx="91440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Elementos mais </a:t>
            </a:r>
            <a:r>
              <a:rPr b="1" lang="pt-BR" sz="24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difíceis</a:t>
            </a:r>
            <a:r>
              <a:rPr b="1" lang="pt-BR" sz="2400">
                <a:solidFill>
                  <a:srgbClr val="B8DD00"/>
                </a:solidFill>
                <a:latin typeface="Merriweather"/>
                <a:ea typeface="Merriweather"/>
                <a:cs typeface="Merriweather"/>
                <a:sym typeface="Merriweather"/>
              </a:rPr>
              <a:t> de navegar</a:t>
            </a:r>
            <a:endParaRPr b="1" sz="2400">
              <a:solidFill>
                <a:srgbClr val="B8DD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/>
        </p:nvSpPr>
        <p:spPr>
          <a:xfrm>
            <a:off x="0" y="439573"/>
            <a:ext cx="9144000" cy="10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Opinião se a Internet ficou mais acessível desde 2015</a:t>
            </a:r>
            <a:endParaRPr b="1" sz="2400"/>
          </a:p>
        </p:txBody>
      </p:sp>
      <p:graphicFrame>
        <p:nvGraphicFramePr>
          <p:cNvPr id="174" name="Google Shape;174;p26"/>
          <p:cNvGraphicFramePr/>
          <p:nvPr/>
        </p:nvGraphicFramePr>
        <p:xfrm>
          <a:off x="2261892" y="12657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{EC54F46E-C12C-4718-8F5D-46303E43F07E}</a:tableStyleId>
              </a:tblPr>
              <a:tblGrid>
                <a:gridCol w="2368050"/>
                <a:gridCol w="1132000"/>
                <a:gridCol w="1120175"/>
              </a:tblGrid>
              <a:tr h="635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Respostas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Everis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Pesquisa da WebAIM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72000" marB="72000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DD00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Sim, ficou mais acessível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65,5%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40,8%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Continua igual para mim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29,1%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40,</a:t>
                      </a: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4</a:t>
                      </a: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%</a:t>
                      </a:r>
                      <a:endParaRPr/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4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Não, ficou menos acessível</a:t>
                      </a:r>
                      <a:endParaRPr i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5,4%</a:t>
                      </a:r>
                      <a:endParaRPr b="1"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18,8%</a:t>
                      </a:r>
                      <a:endParaRPr/>
                    </a:p>
                  </a:txBody>
                  <a:tcPr marT="54000" marB="54000" marR="90000" marL="900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5" name="Google Shape;175;p26"/>
          <p:cNvSpPr txBox="1"/>
          <p:nvPr/>
        </p:nvSpPr>
        <p:spPr>
          <a:xfrm>
            <a:off x="2261900" y="1901675"/>
            <a:ext cx="3500100" cy="404700"/>
          </a:xfrm>
          <a:prstGeom prst="rect">
            <a:avLst/>
          </a:prstGeom>
          <a:noFill/>
          <a:ln cap="flat" cmpd="sng" w="76200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6" name="Google Shape;176;p26"/>
          <p:cNvSpPr txBox="1"/>
          <p:nvPr/>
        </p:nvSpPr>
        <p:spPr>
          <a:xfrm>
            <a:off x="807463" y="3261230"/>
            <a:ext cx="7681500" cy="15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rgbClr val="B8DD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Em geral, usuários brasileiros são otimistas sobre a evolução da acessibilidade da Internet a partir de 2015, ou seja, quando a LBI </a:t>
            </a:r>
            <a:br>
              <a:rPr lang="pt-BR" sz="2200">
                <a:solidFill>
                  <a:srgbClr val="B8DD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pt-BR" sz="2200">
                <a:solidFill>
                  <a:srgbClr val="B8DD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(Lei Brasileira de Inclusão, nº 13.146/2015) entrou em vigor. </a:t>
            </a:r>
            <a:br>
              <a:rPr lang="pt-BR" sz="2200">
                <a:solidFill>
                  <a:srgbClr val="B8DD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pt-BR" sz="2200">
                <a:solidFill>
                  <a:srgbClr val="B8DD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Além disso, 83,8% dos participantes já ouviram falar sobre ela.</a:t>
            </a:r>
            <a:endParaRPr sz="2200">
              <a:solidFill>
                <a:srgbClr val="B8DD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title"/>
          </p:nvPr>
        </p:nvSpPr>
        <p:spPr>
          <a:xfrm>
            <a:off x="671250" y="546691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FFFFF"/>
                </a:solidFill>
              </a:rPr>
              <a:t>Gostaram da pesquisa?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Imagem GIF do Dustin do seriado Stranger Things mandando beijos. Há um texto ao lado que diz, &quot;I love you.&quot; em inglês." id="182" name="Google Shape;18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7263" y="1716606"/>
            <a:ext cx="3109486" cy="1749086"/>
          </a:xfrm>
          <a:prstGeom prst="rect">
            <a:avLst/>
          </a:prstGeom>
          <a:noFill/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3" name="Google Shape;183;p27"/>
          <p:cNvSpPr txBox="1"/>
          <p:nvPr/>
        </p:nvSpPr>
        <p:spPr>
          <a:xfrm>
            <a:off x="0" y="3808016"/>
            <a:ext cx="9144000" cy="9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u="sng">
                <a:solidFill>
                  <a:srgbClr val="0CF3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estudoinclusivo.com</a:t>
            </a:r>
            <a:endParaRPr sz="3600" u="sng">
              <a:solidFill>
                <a:srgbClr val="0CF3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